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notesMasterIdLst>
    <p:notesMasterId r:id="rId15"/>
  </p:notesMasterIdLst>
  <p:handoutMasterIdLst>
    <p:handoutMasterId r:id="rId16"/>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18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FBC2D79-73F7-4380-81EA-78D621DED465}"/>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4A9AE8C7-A5C2-4F46-9454-DC12ABEB9787}"/>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9/13/2020 am</a:t>
            </a:r>
          </a:p>
        </p:txBody>
      </p:sp>
      <p:sp>
        <p:nvSpPr>
          <p:cNvPr id="4" name="Footer Placeholder 3">
            <a:extLst>
              <a:ext uri="{FF2B5EF4-FFF2-40B4-BE49-F238E27FC236}">
                <a16:creationId xmlns:a16="http://schemas.microsoft.com/office/drawing/2014/main" id="{28765C70-B3B6-4905-AAF2-9107090285C7}"/>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CB790530-AA95-41CF-BEE1-B4845C7C97C0}"/>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222FF9AA-F7F5-4B91-AE06-90CFCAC8275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942036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r>
              <a:rPr lang="en-US"/>
              <a:t>9/13/2020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0E9D24F4-FC57-4F1F-896B-F871D8E41FBB}" type="slidenum">
              <a:rPr lang="en-US" smtClean="0"/>
              <a:t>‹#›</a:t>
            </a:fld>
            <a:endParaRPr lang="en-US"/>
          </a:p>
        </p:txBody>
      </p:sp>
    </p:spTree>
    <p:extLst>
      <p:ext uri="{BB962C8B-B14F-4D97-AF65-F5344CB8AC3E}">
        <p14:creationId xmlns:p14="http://schemas.microsoft.com/office/powerpoint/2010/main" val="285585140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901F455-7A69-4969-8171-3C389D1EC669}" type="datetime2">
              <a:rPr lang="en-US" smtClean="0"/>
              <a:pPr/>
              <a:t>Saturday, September 12, 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8EC0A2F-2DF7-42AC-B514-2BE809C51AA2}" type="slidenum">
              <a:rPr lang="en-US" smtClean="0"/>
              <a:pPr/>
              <a:t>‹#›</a:t>
            </a:fld>
            <a:endParaRPr lang="en-US"/>
          </a:p>
        </p:txBody>
      </p:sp>
    </p:spTree>
    <p:extLst>
      <p:ext uri="{BB962C8B-B14F-4D97-AF65-F5344CB8AC3E}">
        <p14:creationId xmlns:p14="http://schemas.microsoft.com/office/powerpoint/2010/main" val="3466115786"/>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D395AF9-A52D-4C31-A3FC-1830CA8AF4C4}" type="datetime2">
              <a:rPr lang="en-US" smtClean="0"/>
              <a:pPr/>
              <a:t>Saturday, September 12,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C0A2F-2DF7-42AC-B514-2BE809C51AA2}" type="slidenum">
              <a:rPr lang="en-US" smtClean="0"/>
              <a:pPr/>
              <a:t>‹#›</a:t>
            </a:fld>
            <a:endParaRPr lang="en-US"/>
          </a:p>
        </p:txBody>
      </p:sp>
    </p:spTree>
    <p:extLst>
      <p:ext uri="{BB962C8B-B14F-4D97-AF65-F5344CB8AC3E}">
        <p14:creationId xmlns:p14="http://schemas.microsoft.com/office/powerpoint/2010/main" val="2206055973"/>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3BE2ABF-7718-4CEC-AD9D-257A6369EA6D}" type="datetime2">
              <a:rPr lang="en-US" smtClean="0"/>
              <a:pPr/>
              <a:t>Saturday, September 12,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C0A2F-2DF7-42AC-B514-2BE809C51AA2}" type="slidenum">
              <a:rPr lang="en-US" smtClean="0"/>
              <a:pPr/>
              <a:t>‹#›</a:t>
            </a:fld>
            <a:endParaRPr lang="en-US"/>
          </a:p>
        </p:txBody>
      </p:sp>
    </p:spTree>
    <p:extLst>
      <p:ext uri="{BB962C8B-B14F-4D97-AF65-F5344CB8AC3E}">
        <p14:creationId xmlns:p14="http://schemas.microsoft.com/office/powerpoint/2010/main" val="2411937585"/>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2F11863-CA59-4AE2-BB2D-1982BD805000}" type="datetime2">
              <a:rPr lang="en-US" smtClean="0"/>
              <a:pPr/>
              <a:t>Saturday, September 12,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C0A2F-2DF7-42AC-B514-2BE809C51AA2}"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376454375"/>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B7B3EB5-A02A-4963-9277-64CC70287A4E}" type="datetime2">
              <a:rPr lang="en-US" smtClean="0"/>
              <a:pPr/>
              <a:t>Saturday, September 12,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C0A2F-2DF7-42AC-B514-2BE809C51AA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extLst>
      <p:ext uri="{BB962C8B-B14F-4D97-AF65-F5344CB8AC3E}">
        <p14:creationId xmlns:p14="http://schemas.microsoft.com/office/powerpoint/2010/main" val="426652931"/>
      </p:ext>
    </p:extLst>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93AA7EC-19FD-4AF3-A423-38AF705D85C0}" type="datetime2">
              <a:rPr lang="en-US" smtClean="0"/>
              <a:pPr/>
              <a:t>Saturday, September 12,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EC0A2F-2DF7-42AC-B514-2BE809C51AA2}"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983603755"/>
      </p:ext>
    </p:extLst>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6D7D1E5-1317-4410-A8A6-49B0C20EDE6F}" type="datetime2">
              <a:rPr lang="en-US" smtClean="0"/>
              <a:pPr/>
              <a:t>Saturday, September 12,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EC0A2F-2DF7-42AC-B514-2BE809C51AA2}" type="slidenum">
              <a:rPr lang="en-US" smtClean="0"/>
              <a:pPr/>
              <a:t>‹#›</a:t>
            </a:fld>
            <a:endParaRPr lang="en-US"/>
          </a:p>
        </p:txBody>
      </p:sp>
    </p:spTree>
    <p:extLst>
      <p:ext uri="{BB962C8B-B14F-4D97-AF65-F5344CB8AC3E}">
        <p14:creationId xmlns:p14="http://schemas.microsoft.com/office/powerpoint/2010/main" val="3325495864"/>
      </p:ext>
    </p:extLst>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74CD262-8311-4F92-908F-B747A7ED9BF1}" type="datetime2">
              <a:rPr lang="en-US" smtClean="0"/>
              <a:pPr/>
              <a:t>Saturday, September 12,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EC0A2F-2DF7-42AC-B514-2BE809C51AA2}"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057631022"/>
      </p:ext>
    </p:extLst>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DA6202-7085-4DB7-BA05-015AF83DCA7E}" type="datetime2">
              <a:rPr lang="en-US" smtClean="0"/>
              <a:pPr/>
              <a:t>Saturday, September 12,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EC0A2F-2DF7-42AC-B514-2BE809C51AA2}" type="slidenum">
              <a:rPr lang="en-US" smtClean="0"/>
              <a:pPr/>
              <a:t>‹#›</a:t>
            </a:fld>
            <a:endParaRPr lang="en-US"/>
          </a:p>
        </p:txBody>
      </p:sp>
    </p:spTree>
    <p:extLst>
      <p:ext uri="{BB962C8B-B14F-4D97-AF65-F5344CB8AC3E}">
        <p14:creationId xmlns:p14="http://schemas.microsoft.com/office/powerpoint/2010/main" val="2971240304"/>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33D7A00-34EF-4015-B21A-FD96AA4EBF52}" type="datetime2">
              <a:rPr lang="en-US" smtClean="0"/>
              <a:pPr/>
              <a:t>Saturday, September 12,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EC0A2F-2DF7-42AC-B514-2BE809C51AA2}" type="slidenum">
              <a:rPr lang="en-US" smtClean="0"/>
              <a:pPr/>
              <a:t>‹#›</a:t>
            </a:fld>
            <a:endParaRPr lang="en-US"/>
          </a:p>
        </p:txBody>
      </p:sp>
    </p:spTree>
    <p:extLst>
      <p:ext uri="{BB962C8B-B14F-4D97-AF65-F5344CB8AC3E}">
        <p14:creationId xmlns:p14="http://schemas.microsoft.com/office/powerpoint/2010/main" val="2364070098"/>
      </p:ext>
    </p:extLst>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D126CF5-9322-41CF-B239-0EF36FCEF81A}" type="datetime2">
              <a:rPr lang="en-US" smtClean="0"/>
              <a:pPr/>
              <a:t>Saturday, September 12, 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8EC0A2F-2DF7-42AC-B514-2BE809C51AA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extLst>
      <p:ext uri="{BB962C8B-B14F-4D97-AF65-F5344CB8AC3E}">
        <p14:creationId xmlns:p14="http://schemas.microsoft.com/office/powerpoint/2010/main" val="1119409594"/>
      </p:ext>
    </p:extLst>
  </p:cSld>
  <p:clrMapOvr>
    <a:overrideClrMapping bg1="dk1" tx1="lt1" bg2="dk2" tx2="lt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AD13221-DF72-4B25-A194-CE04E0B48423}" type="datetime2">
              <a:rPr lang="en-US" smtClean="0"/>
              <a:pPr/>
              <a:t>Saturday, September 12, 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8EC0A2F-2DF7-42AC-B514-2BE809C51AA2}" type="slidenum">
              <a:rPr lang="en-US" smtClean="0"/>
              <a:pPr/>
              <a:t>‹#›</a:t>
            </a:fld>
            <a:endParaRPr lang="en-US"/>
          </a:p>
        </p:txBody>
      </p:sp>
    </p:spTree>
    <p:extLst>
      <p:ext uri="{BB962C8B-B14F-4D97-AF65-F5344CB8AC3E}">
        <p14:creationId xmlns:p14="http://schemas.microsoft.com/office/powerpoint/2010/main" val="34924475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fade thruBlk="1"/>
  </p:transition>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51365"/>
            <a:ext cx="7772400" cy="830997"/>
          </a:xfrm>
        </p:spPr>
        <p:txBody>
          <a:bodyPr>
            <a:spAutoFit/>
          </a:bodyPr>
          <a:lstStyle/>
          <a:p>
            <a:r>
              <a:rPr lang="en-US" b="1" baseline="0" dirty="0">
                <a:solidFill>
                  <a:schemeClr val="tx1"/>
                </a:solidFill>
              </a:rPr>
              <a:t>Stability In Your Times</a:t>
            </a:r>
            <a:endParaRPr lang="en-US" dirty="0">
              <a:solidFill>
                <a:schemeClr val="tx1"/>
              </a:solidFill>
            </a:endParaRPr>
          </a:p>
        </p:txBody>
      </p:sp>
      <p:sp>
        <p:nvSpPr>
          <p:cNvPr id="3" name="Subtitle 2"/>
          <p:cNvSpPr>
            <a:spLocks noGrp="1"/>
          </p:cNvSpPr>
          <p:nvPr>
            <p:ph type="subTitle" idx="1"/>
          </p:nvPr>
        </p:nvSpPr>
        <p:spPr>
          <a:xfrm>
            <a:off x="358219" y="3611607"/>
            <a:ext cx="8099981" cy="1154162"/>
          </a:xfrm>
        </p:spPr>
        <p:txBody>
          <a:bodyPr wrap="square">
            <a:spAutoFit/>
          </a:bodyPr>
          <a:lstStyle/>
          <a:p>
            <a:r>
              <a:rPr lang="en-US" sz="2300" b="1" dirty="0">
                <a:solidFill>
                  <a:schemeClr val="tx1"/>
                </a:solidFill>
              </a:rPr>
              <a:t>Isaiah 33:6, </a:t>
            </a:r>
            <a:r>
              <a:rPr lang="en-US" sz="2300" b="1" i="1" dirty="0">
                <a:solidFill>
                  <a:schemeClr val="tx1"/>
                </a:solidFill>
              </a:rPr>
              <a:t>“And He shall be the stability of your times,</a:t>
            </a:r>
            <a:br>
              <a:rPr lang="en-US" sz="2300" b="1" i="1" dirty="0">
                <a:solidFill>
                  <a:schemeClr val="tx1"/>
                </a:solidFill>
              </a:rPr>
            </a:br>
            <a:r>
              <a:rPr lang="en-US" sz="2300" b="1" i="1" dirty="0">
                <a:solidFill>
                  <a:schemeClr val="tx1"/>
                </a:solidFill>
              </a:rPr>
              <a:t>A wealth of salvation, wisdom, and knowledge;</a:t>
            </a:r>
            <a:br>
              <a:rPr lang="en-US" sz="2300" b="1" i="1" dirty="0">
                <a:solidFill>
                  <a:schemeClr val="tx1"/>
                </a:solidFill>
              </a:rPr>
            </a:br>
            <a:r>
              <a:rPr lang="en-US" sz="2300" b="1" i="1" dirty="0">
                <a:solidFill>
                  <a:schemeClr val="tx1"/>
                </a:solidFill>
              </a:rPr>
              <a:t>The fear of the Lord is his treasure.” (NASV) </a:t>
            </a:r>
            <a:endParaRPr lang="en-US" sz="2300" i="1" dirty="0">
              <a:solidFill>
                <a:schemeClr val="tx1"/>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EC0A2F-2DF7-42AC-B514-2BE809C51AA2}" type="slidenum">
              <a:rPr kumimoji="0" lang="en-US" sz="1000" b="0" i="0" u="none" strike="noStrike" kern="1200" cap="none" spc="0" normalizeH="0" baseline="0" noProof="0" smtClean="0">
                <a:ln>
                  <a:noFill/>
                </a:ln>
                <a:solidFill>
                  <a:srgbClr val="FFFFFF"/>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00" b="0" i="0" u="none" strike="noStrike" kern="1200" cap="none" spc="0" normalizeH="0" baseline="0" noProof="0">
              <a:ln>
                <a:noFill/>
              </a:ln>
              <a:solidFill>
                <a:srgbClr val="FFFFFF"/>
              </a:solidFill>
              <a:effectLst/>
              <a:uLnTx/>
              <a:uFillTx/>
              <a:latin typeface="Lucida Sans Unicode"/>
              <a:ea typeface="+mn-ea"/>
              <a:cs typeface="+mn-cs"/>
            </a:endParaRP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26A77C-E7A1-411C-8D3E-3FC3B4193E78}"/>
              </a:ext>
            </a:extLst>
          </p:cNvPr>
          <p:cNvSpPr>
            <a:spLocks noGrp="1"/>
          </p:cNvSpPr>
          <p:nvPr>
            <p:ph idx="1"/>
          </p:nvPr>
        </p:nvSpPr>
        <p:spPr>
          <a:xfrm>
            <a:off x="457200" y="1622733"/>
            <a:ext cx="8229600" cy="3185487"/>
          </a:xfrm>
        </p:spPr>
        <p:txBody>
          <a:bodyPr>
            <a:spAutoFit/>
          </a:bodyPr>
          <a:lstStyle/>
          <a:p>
            <a:r>
              <a:rPr lang="en-US" dirty="0"/>
              <a:t>Wisdom, knowledge, and salvation found only in the Lord provides the stability we need for our times!</a:t>
            </a:r>
          </a:p>
          <a:p>
            <a:pPr lvl="1"/>
            <a:r>
              <a:rPr lang="en-US" b="1" dirty="0"/>
              <a:t>Wisdom</a:t>
            </a:r>
            <a:r>
              <a:rPr lang="en-US" dirty="0"/>
              <a:t> and </a:t>
            </a:r>
            <a:r>
              <a:rPr lang="en-US" b="1" dirty="0"/>
              <a:t>knowledge</a:t>
            </a:r>
            <a:r>
              <a:rPr lang="en-US" dirty="0"/>
              <a:t> providing stability in facing life.</a:t>
            </a:r>
          </a:p>
          <a:p>
            <a:pPr lvl="1"/>
            <a:r>
              <a:rPr lang="en-US" b="1" dirty="0"/>
              <a:t>Salvation</a:t>
            </a:r>
            <a:r>
              <a:rPr lang="en-US" dirty="0"/>
              <a:t> providing stability to face death. Together they provide great </a:t>
            </a:r>
            <a:r>
              <a:rPr lang="en-US" i="1" dirty="0"/>
              <a:t>“wealth” (NASB), </a:t>
            </a:r>
            <a:r>
              <a:rPr lang="en-US" dirty="0"/>
              <a:t>a </a:t>
            </a:r>
            <a:r>
              <a:rPr lang="en-US" i="1" dirty="0"/>
              <a:t>“rich store” (NIV).</a:t>
            </a:r>
          </a:p>
        </p:txBody>
      </p:sp>
      <p:sp>
        <p:nvSpPr>
          <p:cNvPr id="3" name="Slide Number Placeholder 2">
            <a:extLst>
              <a:ext uri="{FF2B5EF4-FFF2-40B4-BE49-F238E27FC236}">
                <a16:creationId xmlns:a16="http://schemas.microsoft.com/office/drawing/2014/main" id="{2439382B-5FC1-4402-A3CD-410CA660920C}"/>
              </a:ext>
            </a:extLst>
          </p:cNvPr>
          <p:cNvSpPr>
            <a:spLocks noGrp="1"/>
          </p:cNvSpPr>
          <p:nvPr>
            <p:ph type="sldNum" sz="quarter" idx="12"/>
          </p:nvPr>
        </p:nvSpPr>
        <p:spPr/>
        <p:txBody>
          <a:bodyPr/>
          <a:lstStyle/>
          <a:p>
            <a:fld id="{48EC0A2F-2DF7-42AC-B514-2BE809C51AA2}" type="slidenum">
              <a:rPr lang="en-US" smtClean="0"/>
              <a:pPr/>
              <a:t>10</a:t>
            </a:fld>
            <a:endParaRPr lang="en-US"/>
          </a:p>
        </p:txBody>
      </p:sp>
      <p:sp>
        <p:nvSpPr>
          <p:cNvPr id="7" name="Title 3">
            <a:extLst>
              <a:ext uri="{FF2B5EF4-FFF2-40B4-BE49-F238E27FC236}">
                <a16:creationId xmlns:a16="http://schemas.microsoft.com/office/drawing/2014/main" id="{4C0F3579-1AF5-4E67-8AA8-E2498B685627}"/>
              </a:ext>
            </a:extLst>
          </p:cNvPr>
          <p:cNvSpPr>
            <a:spLocks noGrp="1"/>
          </p:cNvSpPr>
          <p:nvPr>
            <p:ph type="title"/>
          </p:nvPr>
        </p:nvSpPr>
        <p:spPr>
          <a:xfrm>
            <a:off x="457200" y="138252"/>
            <a:ext cx="8229600" cy="1415772"/>
          </a:xfrm>
        </p:spPr>
        <p:txBody>
          <a:bodyPr>
            <a:spAutoFit/>
          </a:bodyPr>
          <a:lstStyle/>
          <a:p>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ea typeface="+mj-ea"/>
                <a:cs typeface="+mj-cs"/>
              </a:rPr>
              <a:t>“There shall be stability in thy times” Isaiah </a:t>
            </a:r>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33:6</a:t>
            </a:r>
            <a:r>
              <a:rPr kumimoji="0" lang="en-US" sz="40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 (ASV)</a:t>
            </a:r>
            <a:endParaRPr lang="en-US" dirty="0">
              <a:solidFill>
                <a:schemeClr val="tx1"/>
              </a:solidFill>
            </a:endParaRPr>
          </a:p>
        </p:txBody>
      </p:sp>
    </p:spTree>
    <p:extLst>
      <p:ext uri="{BB962C8B-B14F-4D97-AF65-F5344CB8AC3E}">
        <p14:creationId xmlns:p14="http://schemas.microsoft.com/office/powerpoint/2010/main" val="2851175563"/>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FECB54-2F04-42B7-BF49-51D4D975E4A0}"/>
              </a:ext>
            </a:extLst>
          </p:cNvPr>
          <p:cNvSpPr>
            <a:spLocks noGrp="1"/>
          </p:cNvSpPr>
          <p:nvPr>
            <p:ph idx="1"/>
          </p:nvPr>
        </p:nvSpPr>
        <p:spPr>
          <a:xfrm>
            <a:off x="130968" y="1481328"/>
            <a:ext cx="8882064" cy="5170646"/>
          </a:xfrm>
          <a:solidFill>
            <a:schemeClr val="bg1"/>
          </a:solidFill>
          <a:ln>
            <a:solidFill>
              <a:schemeClr val="bg1">
                <a:alpha val="0"/>
              </a:schemeClr>
            </a:solidFill>
          </a:ln>
        </p:spPr>
        <p:txBody>
          <a:bodyPr wrap="square">
            <a:spAutoFit/>
          </a:bodyPr>
          <a:lstStyle/>
          <a:p>
            <a:pPr marL="109728" indent="0">
              <a:spcBef>
                <a:spcPts val="0"/>
              </a:spcBef>
              <a:buNone/>
            </a:pPr>
            <a:r>
              <a:rPr lang="en-US" dirty="0"/>
              <a:t>What Is The Key To This Stability?</a:t>
            </a:r>
          </a:p>
          <a:p>
            <a:pPr>
              <a:spcBef>
                <a:spcPts val="0"/>
              </a:spcBef>
            </a:pPr>
            <a:r>
              <a:rPr lang="en-US" i="1" dirty="0"/>
              <a:t>“The </a:t>
            </a:r>
            <a:r>
              <a:rPr lang="en-US" i="1" u="sng" dirty="0"/>
              <a:t>fear of the Lord</a:t>
            </a:r>
            <a:r>
              <a:rPr lang="en-US" i="1" dirty="0"/>
              <a:t> is his treasure.” NASB</a:t>
            </a:r>
          </a:p>
          <a:p>
            <a:pPr>
              <a:spcBef>
                <a:spcPts val="0"/>
              </a:spcBef>
            </a:pPr>
            <a:r>
              <a:rPr lang="en-US" i="1" dirty="0"/>
              <a:t>“The </a:t>
            </a:r>
            <a:r>
              <a:rPr lang="en-US" i="1" u="sng" dirty="0"/>
              <a:t>fear of the Lord</a:t>
            </a:r>
            <a:r>
              <a:rPr lang="en-US" i="1" dirty="0"/>
              <a:t> is Zion’s treasure.” ESV</a:t>
            </a:r>
          </a:p>
          <a:p>
            <a:pPr>
              <a:spcBef>
                <a:spcPts val="0"/>
              </a:spcBef>
            </a:pPr>
            <a:r>
              <a:rPr lang="en-US" i="1" dirty="0"/>
              <a:t>“The </a:t>
            </a:r>
            <a:r>
              <a:rPr lang="en-US" i="1" u="sng" dirty="0"/>
              <a:t>fear of the Lord</a:t>
            </a:r>
            <a:r>
              <a:rPr lang="en-US" i="1" dirty="0"/>
              <a:t> is the key to this treasure.” NIV</a:t>
            </a:r>
          </a:p>
          <a:p>
            <a:pPr marL="109728" indent="0">
              <a:spcBef>
                <a:spcPts val="0"/>
              </a:spcBef>
              <a:buNone/>
            </a:pPr>
            <a:r>
              <a:rPr lang="en-US" dirty="0"/>
              <a:t>Essential.</a:t>
            </a:r>
          </a:p>
          <a:p>
            <a:pPr>
              <a:spcBef>
                <a:spcPts val="0"/>
              </a:spcBef>
            </a:pPr>
            <a:r>
              <a:rPr lang="en-US" sz="2800" dirty="0"/>
              <a:t>It is </a:t>
            </a:r>
            <a:r>
              <a:rPr lang="en-US" sz="2800" i="1" dirty="0"/>
              <a:t>“the beginning of knowledge.” </a:t>
            </a:r>
            <a:r>
              <a:rPr lang="en-US" sz="2800" dirty="0"/>
              <a:t>Proverbs 1:7</a:t>
            </a:r>
          </a:p>
          <a:p>
            <a:pPr>
              <a:spcBef>
                <a:spcPts val="0"/>
              </a:spcBef>
            </a:pPr>
            <a:r>
              <a:rPr lang="en-US" sz="2800" dirty="0"/>
              <a:t>It is </a:t>
            </a:r>
            <a:r>
              <a:rPr lang="en-US" sz="2800" i="1" dirty="0"/>
              <a:t>“the beginning of wisdom.” </a:t>
            </a:r>
            <a:r>
              <a:rPr lang="en-US" sz="2800" dirty="0"/>
              <a:t>Proverbs 9:10</a:t>
            </a:r>
          </a:p>
          <a:p>
            <a:pPr>
              <a:spcBef>
                <a:spcPts val="0"/>
              </a:spcBef>
            </a:pPr>
            <a:r>
              <a:rPr lang="en-US" sz="2800" dirty="0"/>
              <a:t>To be accepted by God. Acts 10:34-35</a:t>
            </a:r>
          </a:p>
          <a:p>
            <a:pPr>
              <a:spcBef>
                <a:spcPts val="0"/>
              </a:spcBef>
            </a:pPr>
            <a:r>
              <a:rPr lang="en-US" sz="2800" dirty="0"/>
              <a:t>The message of salvation is given to those who have it. Acts 13:26</a:t>
            </a:r>
          </a:p>
          <a:p>
            <a:pPr>
              <a:spcBef>
                <a:spcPts val="0"/>
              </a:spcBef>
            </a:pPr>
            <a:r>
              <a:rPr lang="en-US" sz="2800" b="0" i="0" u="none" strike="noStrike" baseline="0" dirty="0"/>
              <a:t>For spiritual growth. Philippians 2:12</a:t>
            </a:r>
          </a:p>
        </p:txBody>
      </p:sp>
      <p:sp>
        <p:nvSpPr>
          <p:cNvPr id="3" name="Slide Number Placeholder 2">
            <a:extLst>
              <a:ext uri="{FF2B5EF4-FFF2-40B4-BE49-F238E27FC236}">
                <a16:creationId xmlns:a16="http://schemas.microsoft.com/office/drawing/2014/main" id="{237D0B80-9A04-4381-A8E4-8D6677EF8835}"/>
              </a:ext>
            </a:extLst>
          </p:cNvPr>
          <p:cNvSpPr>
            <a:spLocks noGrp="1"/>
          </p:cNvSpPr>
          <p:nvPr>
            <p:ph type="sldNum" sz="quarter" idx="12"/>
          </p:nvPr>
        </p:nvSpPr>
        <p:spPr/>
        <p:txBody>
          <a:bodyPr/>
          <a:lstStyle/>
          <a:p>
            <a:fld id="{48EC0A2F-2DF7-42AC-B514-2BE809C51AA2}" type="slidenum">
              <a:rPr lang="en-US" smtClean="0"/>
              <a:pPr/>
              <a:t>11</a:t>
            </a:fld>
            <a:endParaRPr lang="en-US"/>
          </a:p>
        </p:txBody>
      </p:sp>
      <p:sp>
        <p:nvSpPr>
          <p:cNvPr id="7" name="Title 3">
            <a:extLst>
              <a:ext uri="{FF2B5EF4-FFF2-40B4-BE49-F238E27FC236}">
                <a16:creationId xmlns:a16="http://schemas.microsoft.com/office/drawing/2014/main" id="{5A712AA9-4921-4F7D-9748-4144D9359555}"/>
              </a:ext>
            </a:extLst>
          </p:cNvPr>
          <p:cNvSpPr>
            <a:spLocks noGrp="1"/>
          </p:cNvSpPr>
          <p:nvPr>
            <p:ph type="title"/>
          </p:nvPr>
        </p:nvSpPr>
        <p:spPr>
          <a:xfrm>
            <a:off x="457200" y="138252"/>
            <a:ext cx="8229600" cy="1415772"/>
          </a:xfrm>
        </p:spPr>
        <p:txBody>
          <a:bodyPr>
            <a:spAutoFit/>
          </a:bodyPr>
          <a:lstStyle/>
          <a:p>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ea typeface="+mj-ea"/>
                <a:cs typeface="+mj-cs"/>
              </a:rPr>
              <a:t>“There shall be stability in thy times” Isaiah </a:t>
            </a:r>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33:6</a:t>
            </a:r>
            <a:r>
              <a:rPr kumimoji="0" lang="en-US" sz="40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 (ASV)</a:t>
            </a:r>
            <a:endParaRPr lang="en-US" dirty="0">
              <a:solidFill>
                <a:schemeClr val="tx1"/>
              </a:solidFill>
            </a:endParaRPr>
          </a:p>
        </p:txBody>
      </p:sp>
    </p:spTree>
    <p:extLst>
      <p:ext uri="{BB962C8B-B14F-4D97-AF65-F5344CB8AC3E}">
        <p14:creationId xmlns:p14="http://schemas.microsoft.com/office/powerpoint/2010/main" val="1744791153"/>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FECB54-2F04-42B7-BF49-51D4D975E4A0}"/>
              </a:ext>
            </a:extLst>
          </p:cNvPr>
          <p:cNvSpPr>
            <a:spLocks noGrp="1"/>
          </p:cNvSpPr>
          <p:nvPr>
            <p:ph idx="1"/>
          </p:nvPr>
        </p:nvSpPr>
        <p:spPr>
          <a:xfrm>
            <a:off x="457200" y="1622733"/>
            <a:ext cx="8229600" cy="3911327"/>
          </a:xfrm>
        </p:spPr>
        <p:txBody>
          <a:bodyPr>
            <a:spAutoFit/>
          </a:bodyPr>
          <a:lstStyle/>
          <a:p>
            <a:pPr marL="109728" indent="0">
              <a:buNone/>
            </a:pPr>
            <a:r>
              <a:rPr lang="en-US" dirty="0"/>
              <a:t>Why The Fear Of The Lord Is Necessary.</a:t>
            </a:r>
          </a:p>
          <a:p>
            <a:r>
              <a:rPr lang="en-US" dirty="0"/>
              <a:t>Proverbs 16:6, </a:t>
            </a:r>
            <a:r>
              <a:rPr lang="en-US" i="1" dirty="0"/>
              <a:t>“By the fear of Jehovah men depart from evil.”</a:t>
            </a:r>
            <a:r>
              <a:rPr lang="en-US" dirty="0"/>
              <a:t> cf. Romans 3:9-18</a:t>
            </a:r>
          </a:p>
          <a:p>
            <a:pPr lvl="1"/>
            <a:r>
              <a:rPr lang="en-US" dirty="0"/>
              <a:t>By departing from evil, we turn to God!</a:t>
            </a:r>
          </a:p>
          <a:p>
            <a:r>
              <a:rPr lang="en-US" dirty="0"/>
              <a:t>Proverbs 14:26-27, </a:t>
            </a:r>
            <a:r>
              <a:rPr lang="en-US" i="1" dirty="0"/>
              <a:t>“In the fear of Jehovah is strong confidence; And his children shall have </a:t>
            </a:r>
            <a:r>
              <a:rPr lang="en-US" i="1" u="sng" dirty="0"/>
              <a:t>a place of refuge</a:t>
            </a:r>
            <a:r>
              <a:rPr lang="en-US" i="1" dirty="0"/>
              <a:t>. The fear of Jehovah is </a:t>
            </a:r>
            <a:r>
              <a:rPr lang="en-US" i="1" u="sng" dirty="0"/>
              <a:t>a fountain of life</a:t>
            </a:r>
            <a:r>
              <a:rPr lang="en-US" i="1" dirty="0"/>
              <a:t>, That one may depart from the snares of death.”</a:t>
            </a:r>
          </a:p>
        </p:txBody>
      </p:sp>
      <p:sp>
        <p:nvSpPr>
          <p:cNvPr id="3" name="Slide Number Placeholder 2">
            <a:extLst>
              <a:ext uri="{FF2B5EF4-FFF2-40B4-BE49-F238E27FC236}">
                <a16:creationId xmlns:a16="http://schemas.microsoft.com/office/drawing/2014/main" id="{237D0B80-9A04-4381-A8E4-8D6677EF8835}"/>
              </a:ext>
            </a:extLst>
          </p:cNvPr>
          <p:cNvSpPr>
            <a:spLocks noGrp="1"/>
          </p:cNvSpPr>
          <p:nvPr>
            <p:ph type="sldNum" sz="quarter" idx="12"/>
          </p:nvPr>
        </p:nvSpPr>
        <p:spPr/>
        <p:txBody>
          <a:bodyPr/>
          <a:lstStyle/>
          <a:p>
            <a:fld id="{48EC0A2F-2DF7-42AC-B514-2BE809C51AA2}" type="slidenum">
              <a:rPr lang="en-US" smtClean="0"/>
              <a:pPr/>
              <a:t>12</a:t>
            </a:fld>
            <a:endParaRPr lang="en-US"/>
          </a:p>
        </p:txBody>
      </p:sp>
      <p:sp>
        <p:nvSpPr>
          <p:cNvPr id="7" name="Title 3">
            <a:extLst>
              <a:ext uri="{FF2B5EF4-FFF2-40B4-BE49-F238E27FC236}">
                <a16:creationId xmlns:a16="http://schemas.microsoft.com/office/drawing/2014/main" id="{125665FA-D6C9-4A44-8912-E3B93D08273B}"/>
              </a:ext>
            </a:extLst>
          </p:cNvPr>
          <p:cNvSpPr>
            <a:spLocks noGrp="1"/>
          </p:cNvSpPr>
          <p:nvPr>
            <p:ph type="title"/>
          </p:nvPr>
        </p:nvSpPr>
        <p:spPr>
          <a:xfrm>
            <a:off x="457200" y="138252"/>
            <a:ext cx="8229600" cy="1415772"/>
          </a:xfrm>
        </p:spPr>
        <p:txBody>
          <a:bodyPr>
            <a:spAutoFit/>
          </a:bodyPr>
          <a:lstStyle/>
          <a:p>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ea typeface="+mj-ea"/>
                <a:cs typeface="+mj-cs"/>
              </a:rPr>
              <a:t>“There shall be stability in thy times” Isaiah </a:t>
            </a:r>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33:6</a:t>
            </a:r>
            <a:r>
              <a:rPr kumimoji="0" lang="en-US" sz="40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 (ASV)</a:t>
            </a:r>
            <a:endParaRPr lang="en-US" dirty="0">
              <a:solidFill>
                <a:schemeClr val="tx1"/>
              </a:solidFill>
            </a:endParaRPr>
          </a:p>
        </p:txBody>
      </p:sp>
    </p:spTree>
    <p:extLst>
      <p:ext uri="{BB962C8B-B14F-4D97-AF65-F5344CB8AC3E}">
        <p14:creationId xmlns:p14="http://schemas.microsoft.com/office/powerpoint/2010/main" val="949135322"/>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FECB54-2F04-42B7-BF49-51D4D975E4A0}"/>
              </a:ext>
            </a:extLst>
          </p:cNvPr>
          <p:cNvSpPr>
            <a:spLocks noGrp="1"/>
          </p:cNvSpPr>
          <p:nvPr>
            <p:ph idx="1"/>
          </p:nvPr>
        </p:nvSpPr>
        <p:spPr>
          <a:xfrm>
            <a:off x="130968" y="1311642"/>
            <a:ext cx="8882064" cy="5509200"/>
          </a:xfrm>
          <a:solidFill>
            <a:schemeClr val="bg1"/>
          </a:solidFill>
          <a:ln>
            <a:solidFill>
              <a:schemeClr val="bg1">
                <a:alpha val="0"/>
              </a:schemeClr>
            </a:solidFill>
          </a:ln>
        </p:spPr>
        <p:txBody>
          <a:bodyPr wrap="square">
            <a:spAutoFit/>
          </a:bodyPr>
          <a:lstStyle/>
          <a:p>
            <a:pPr marL="109728" indent="0">
              <a:spcBef>
                <a:spcPts val="0"/>
              </a:spcBef>
              <a:buNone/>
            </a:pPr>
            <a:r>
              <a:rPr lang="en-US" sz="2400" dirty="0"/>
              <a:t>Conclusion:</a:t>
            </a:r>
          </a:p>
          <a:p>
            <a:pPr marL="624078" indent="-514350">
              <a:spcBef>
                <a:spcPts val="0"/>
              </a:spcBef>
              <a:buClr>
                <a:schemeClr val="tx1"/>
              </a:buClr>
              <a:buSzPct val="100000"/>
              <a:buFont typeface="+mj-lt"/>
              <a:buAutoNum type="arabicPeriod"/>
            </a:pPr>
            <a:r>
              <a:rPr lang="en-US" sz="2400" dirty="0"/>
              <a:t>Those who lack stability in troubled times do so because they lack the wisdom, knowledge, and salvation of the Lord.</a:t>
            </a:r>
          </a:p>
          <a:p>
            <a:pPr marL="624078" indent="-514350">
              <a:spcBef>
                <a:spcPts val="0"/>
              </a:spcBef>
              <a:buClr>
                <a:schemeClr val="tx1"/>
              </a:buClr>
              <a:buSzPct val="100000"/>
              <a:buFont typeface="+mj-lt"/>
              <a:buAutoNum type="arabicPeriod"/>
            </a:pPr>
            <a:r>
              <a:rPr lang="en-US" sz="2400" dirty="0"/>
              <a:t>They lack these things because they do not have the fear of the Lord!</a:t>
            </a:r>
          </a:p>
          <a:p>
            <a:pPr marL="624078" indent="-514350">
              <a:spcBef>
                <a:spcPts val="0"/>
              </a:spcBef>
              <a:buClr>
                <a:schemeClr val="tx1"/>
              </a:buClr>
              <a:buSzPct val="100000"/>
              <a:buFont typeface="+mj-lt"/>
              <a:buAutoNum type="arabicPeriod"/>
            </a:pPr>
            <a:r>
              <a:rPr lang="en-US" sz="2400" dirty="0"/>
              <a:t>A proper fear of the Lord would prompt them to turn from evil and turn to God.</a:t>
            </a:r>
          </a:p>
          <a:p>
            <a:pPr lvl="1">
              <a:spcBef>
                <a:spcPts val="0"/>
              </a:spcBef>
              <a:buClr>
                <a:schemeClr val="tx1"/>
              </a:buClr>
            </a:pPr>
            <a:r>
              <a:rPr lang="en-US" sz="2000" dirty="0"/>
              <a:t>Where they would find His knowledge, wisdom, and salvation.</a:t>
            </a:r>
          </a:p>
          <a:p>
            <a:pPr lvl="1">
              <a:spcBef>
                <a:spcPts val="0"/>
              </a:spcBef>
              <a:buClr>
                <a:schemeClr val="tx1"/>
              </a:buClr>
            </a:pPr>
            <a:r>
              <a:rPr lang="en-US" sz="2000" dirty="0"/>
              <a:t>Which in turn would provide “The Stability Of Your Times”!</a:t>
            </a:r>
            <a:endParaRPr lang="en-US" sz="1600" dirty="0"/>
          </a:p>
          <a:p>
            <a:pPr marL="109728" indent="0">
              <a:spcBef>
                <a:spcPts val="0"/>
              </a:spcBef>
              <a:buNone/>
            </a:pPr>
            <a:endParaRPr lang="en-US" sz="2400" dirty="0"/>
          </a:p>
          <a:p>
            <a:pPr>
              <a:spcBef>
                <a:spcPts val="0"/>
              </a:spcBef>
            </a:pPr>
            <a:r>
              <a:rPr lang="en-US" sz="2400" dirty="0"/>
              <a:t>With such stability, we can rightly say along with the writer to the Hebrews:</a:t>
            </a:r>
            <a:br>
              <a:rPr lang="en-US" sz="2400" dirty="0"/>
            </a:br>
            <a:r>
              <a:rPr lang="en-US" sz="2400" i="1" dirty="0"/>
              <a:t>“The Lord is my helper; I will not fear: What shall man do unto me?”</a:t>
            </a:r>
            <a:r>
              <a:rPr lang="en-US" sz="2400" dirty="0"/>
              <a:t> (Hebrews 13:6)</a:t>
            </a:r>
          </a:p>
        </p:txBody>
      </p:sp>
      <p:sp>
        <p:nvSpPr>
          <p:cNvPr id="3" name="Slide Number Placeholder 2">
            <a:extLst>
              <a:ext uri="{FF2B5EF4-FFF2-40B4-BE49-F238E27FC236}">
                <a16:creationId xmlns:a16="http://schemas.microsoft.com/office/drawing/2014/main" id="{237D0B80-9A04-4381-A8E4-8D6677EF8835}"/>
              </a:ext>
            </a:extLst>
          </p:cNvPr>
          <p:cNvSpPr>
            <a:spLocks noGrp="1"/>
          </p:cNvSpPr>
          <p:nvPr>
            <p:ph type="sldNum" sz="quarter" idx="12"/>
          </p:nvPr>
        </p:nvSpPr>
        <p:spPr/>
        <p:txBody>
          <a:bodyPr/>
          <a:lstStyle/>
          <a:p>
            <a:fld id="{48EC0A2F-2DF7-42AC-B514-2BE809C51AA2}" type="slidenum">
              <a:rPr lang="en-US" smtClean="0"/>
              <a:pPr/>
              <a:t>13</a:t>
            </a:fld>
            <a:endParaRPr lang="en-US"/>
          </a:p>
        </p:txBody>
      </p:sp>
      <p:sp>
        <p:nvSpPr>
          <p:cNvPr id="7" name="Title 3">
            <a:extLst>
              <a:ext uri="{FF2B5EF4-FFF2-40B4-BE49-F238E27FC236}">
                <a16:creationId xmlns:a16="http://schemas.microsoft.com/office/drawing/2014/main" id="{811426E2-7A83-4765-843F-E4452BCBDAD0}"/>
              </a:ext>
            </a:extLst>
          </p:cNvPr>
          <p:cNvSpPr>
            <a:spLocks noGrp="1"/>
          </p:cNvSpPr>
          <p:nvPr>
            <p:ph type="title"/>
          </p:nvPr>
        </p:nvSpPr>
        <p:spPr>
          <a:xfrm>
            <a:off x="457200" y="138252"/>
            <a:ext cx="8229600" cy="1415772"/>
          </a:xfrm>
        </p:spPr>
        <p:txBody>
          <a:bodyPr>
            <a:spAutoFit/>
          </a:bodyPr>
          <a:lstStyle/>
          <a:p>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ea typeface="+mj-ea"/>
                <a:cs typeface="+mj-cs"/>
              </a:rPr>
              <a:t>“There shall be stability in thy times” Isaiah </a:t>
            </a:r>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33:6</a:t>
            </a:r>
            <a:r>
              <a:rPr kumimoji="0" lang="en-US" sz="40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 (ASV)</a:t>
            </a:r>
            <a:endParaRPr lang="en-US" dirty="0">
              <a:solidFill>
                <a:schemeClr val="tx1"/>
              </a:solidFill>
            </a:endParaRPr>
          </a:p>
        </p:txBody>
      </p:sp>
    </p:spTree>
    <p:extLst>
      <p:ext uri="{BB962C8B-B14F-4D97-AF65-F5344CB8AC3E}">
        <p14:creationId xmlns:p14="http://schemas.microsoft.com/office/powerpoint/2010/main" val="1806110789"/>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1BC7499-82F4-4116-8796-78CB94C8A424}"/>
              </a:ext>
            </a:extLst>
          </p:cNvPr>
          <p:cNvSpPr>
            <a:spLocks noGrp="1"/>
          </p:cNvSpPr>
          <p:nvPr>
            <p:ph idx="1"/>
          </p:nvPr>
        </p:nvSpPr>
        <p:spPr>
          <a:xfrm>
            <a:off x="457200" y="1481328"/>
            <a:ext cx="8229600" cy="3000821"/>
          </a:xfrm>
        </p:spPr>
        <p:txBody>
          <a:bodyPr>
            <a:spAutoFit/>
          </a:bodyPr>
          <a:lstStyle/>
          <a:p>
            <a:r>
              <a:rPr lang="en-US" dirty="0"/>
              <a:t>1 Peter 1:6-7, </a:t>
            </a:r>
            <a:r>
              <a:rPr lang="en-US" i="1" dirty="0"/>
              <a:t>“Herein ye greatly rejoice, though now for a little while, if need be, ye have been put to grief in manifold trials, that the proof of your faith, (being) more precious than gold that perisheth though it is proved by fire, may be found unto praise and glory and honor at the revelation of Jesus Christ”</a:t>
            </a:r>
          </a:p>
        </p:txBody>
      </p:sp>
      <p:sp>
        <p:nvSpPr>
          <p:cNvPr id="3" name="Slide Number Placeholder 2">
            <a:extLst>
              <a:ext uri="{FF2B5EF4-FFF2-40B4-BE49-F238E27FC236}">
                <a16:creationId xmlns:a16="http://schemas.microsoft.com/office/drawing/2014/main" id="{F57161E7-EABD-49A8-9B23-3E2366DD2361}"/>
              </a:ext>
            </a:extLst>
          </p:cNvPr>
          <p:cNvSpPr>
            <a:spLocks noGrp="1"/>
          </p:cNvSpPr>
          <p:nvPr>
            <p:ph type="sldNum" sz="quarter" idx="12"/>
          </p:nvPr>
        </p:nvSpPr>
        <p:spPr/>
        <p:txBody>
          <a:bodyPr/>
          <a:lstStyle/>
          <a:p>
            <a:fld id="{48EC0A2F-2DF7-42AC-B514-2BE809C51AA2}" type="slidenum">
              <a:rPr lang="en-US" smtClean="0"/>
              <a:pPr/>
              <a:t>2</a:t>
            </a:fld>
            <a:endParaRPr lang="en-US"/>
          </a:p>
        </p:txBody>
      </p:sp>
      <p:sp>
        <p:nvSpPr>
          <p:cNvPr id="4" name="Title 3">
            <a:extLst>
              <a:ext uri="{FF2B5EF4-FFF2-40B4-BE49-F238E27FC236}">
                <a16:creationId xmlns:a16="http://schemas.microsoft.com/office/drawing/2014/main" id="{7AB32321-3BF2-4234-9A95-1A2E30445A90}"/>
              </a:ext>
            </a:extLst>
          </p:cNvPr>
          <p:cNvSpPr>
            <a:spLocks noGrp="1"/>
          </p:cNvSpPr>
          <p:nvPr>
            <p:ph type="title"/>
          </p:nvPr>
        </p:nvSpPr>
        <p:spPr>
          <a:xfrm>
            <a:off x="377072" y="484501"/>
            <a:ext cx="8309728" cy="723275"/>
          </a:xfrm>
        </p:spPr>
        <p:txBody>
          <a:bodyPr wrap="square">
            <a:spAutoFit/>
          </a:bodyPr>
          <a:lstStyle/>
          <a:p>
            <a:r>
              <a:rPr lang="en-US" dirty="0">
                <a:solidFill>
                  <a:schemeClr val="tx1"/>
                </a:solidFill>
              </a:rPr>
              <a:t>This World Can Be A Cruel Place</a:t>
            </a:r>
          </a:p>
        </p:txBody>
      </p:sp>
    </p:spTree>
    <p:extLst>
      <p:ext uri="{BB962C8B-B14F-4D97-AF65-F5344CB8AC3E}">
        <p14:creationId xmlns:p14="http://schemas.microsoft.com/office/powerpoint/2010/main" val="1709485137"/>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1BC7499-82F4-4116-8796-78CB94C8A424}"/>
              </a:ext>
            </a:extLst>
          </p:cNvPr>
          <p:cNvSpPr>
            <a:spLocks noGrp="1"/>
          </p:cNvSpPr>
          <p:nvPr>
            <p:ph idx="1"/>
          </p:nvPr>
        </p:nvSpPr>
        <p:spPr>
          <a:xfrm>
            <a:off x="457200" y="1481328"/>
            <a:ext cx="8229600" cy="3934410"/>
          </a:xfrm>
        </p:spPr>
        <p:txBody>
          <a:bodyPr>
            <a:spAutoFit/>
          </a:bodyPr>
          <a:lstStyle/>
          <a:p>
            <a:r>
              <a:rPr lang="en-US" dirty="0"/>
              <a:t>1 Peter 5:8-9, </a:t>
            </a:r>
            <a:r>
              <a:rPr lang="en-US" i="1" dirty="0"/>
              <a:t>“Be sober, be watchful: your adversary the devil, as a roaring lion, walketh about, seeking whom he may devour, whom withstand stedfast in your faith, knowing that the same sufferings are accomplished in your brethren who are in the world.”</a:t>
            </a:r>
          </a:p>
          <a:p>
            <a:pPr marL="109728" indent="0">
              <a:buNone/>
            </a:pPr>
            <a:endParaRPr lang="en-US" i="1" dirty="0"/>
          </a:p>
          <a:p>
            <a:r>
              <a:rPr lang="en-US" dirty="0"/>
              <a:t>2 Timothy 3:12, </a:t>
            </a:r>
            <a:r>
              <a:rPr lang="en-US" i="1" dirty="0"/>
              <a:t>“Yea, and all that would live godly in Christ Jesus shall suffer persecution.”</a:t>
            </a:r>
          </a:p>
        </p:txBody>
      </p:sp>
      <p:sp>
        <p:nvSpPr>
          <p:cNvPr id="3" name="Slide Number Placeholder 2">
            <a:extLst>
              <a:ext uri="{FF2B5EF4-FFF2-40B4-BE49-F238E27FC236}">
                <a16:creationId xmlns:a16="http://schemas.microsoft.com/office/drawing/2014/main" id="{F57161E7-EABD-49A8-9B23-3E2366DD2361}"/>
              </a:ext>
            </a:extLst>
          </p:cNvPr>
          <p:cNvSpPr>
            <a:spLocks noGrp="1"/>
          </p:cNvSpPr>
          <p:nvPr>
            <p:ph type="sldNum" sz="quarter" idx="12"/>
          </p:nvPr>
        </p:nvSpPr>
        <p:spPr/>
        <p:txBody>
          <a:bodyPr/>
          <a:lstStyle/>
          <a:p>
            <a:fld id="{48EC0A2F-2DF7-42AC-B514-2BE809C51AA2}" type="slidenum">
              <a:rPr lang="en-US" smtClean="0"/>
              <a:pPr/>
              <a:t>3</a:t>
            </a:fld>
            <a:endParaRPr lang="en-US"/>
          </a:p>
        </p:txBody>
      </p:sp>
      <p:sp>
        <p:nvSpPr>
          <p:cNvPr id="4" name="Title 3">
            <a:extLst>
              <a:ext uri="{FF2B5EF4-FFF2-40B4-BE49-F238E27FC236}">
                <a16:creationId xmlns:a16="http://schemas.microsoft.com/office/drawing/2014/main" id="{7AB32321-3BF2-4234-9A95-1A2E30445A90}"/>
              </a:ext>
            </a:extLst>
          </p:cNvPr>
          <p:cNvSpPr>
            <a:spLocks noGrp="1"/>
          </p:cNvSpPr>
          <p:nvPr>
            <p:ph type="title"/>
          </p:nvPr>
        </p:nvSpPr>
        <p:spPr>
          <a:xfrm>
            <a:off x="377072" y="484501"/>
            <a:ext cx="8309728" cy="723275"/>
          </a:xfrm>
        </p:spPr>
        <p:txBody>
          <a:bodyPr wrap="square">
            <a:spAutoFit/>
          </a:bodyPr>
          <a:lstStyle/>
          <a:p>
            <a:r>
              <a:rPr lang="en-US" dirty="0">
                <a:solidFill>
                  <a:schemeClr val="tx1"/>
                </a:solidFill>
              </a:rPr>
              <a:t>This World Can Be A Cruel Place</a:t>
            </a:r>
          </a:p>
        </p:txBody>
      </p:sp>
    </p:spTree>
    <p:extLst>
      <p:ext uri="{BB962C8B-B14F-4D97-AF65-F5344CB8AC3E}">
        <p14:creationId xmlns:p14="http://schemas.microsoft.com/office/powerpoint/2010/main" val="2056140458"/>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D8B109-5CC2-4EAB-8A10-9579CD84DB0D}"/>
              </a:ext>
            </a:extLst>
          </p:cNvPr>
          <p:cNvSpPr>
            <a:spLocks noGrp="1"/>
          </p:cNvSpPr>
          <p:nvPr>
            <p:ph idx="1"/>
          </p:nvPr>
        </p:nvSpPr>
        <p:spPr>
          <a:xfrm>
            <a:off x="457200" y="1481328"/>
            <a:ext cx="8229600" cy="4596130"/>
          </a:xfrm>
        </p:spPr>
        <p:txBody>
          <a:bodyPr>
            <a:spAutoFit/>
          </a:bodyPr>
          <a:lstStyle/>
          <a:p>
            <a:pPr marL="109728" indent="0">
              <a:buNone/>
            </a:pPr>
            <a:r>
              <a:rPr lang="en-US" dirty="0"/>
              <a:t>In the days of Isaiah (ca. 700 BC), the kingdom of Judah was facing perilous times …</a:t>
            </a:r>
          </a:p>
          <a:p>
            <a:r>
              <a:rPr lang="en-US" dirty="0"/>
              <a:t> As Assyria drew near to Jerusalem, the people were undecided as to where to turn. Isaiah 30:10ff; Isaiah 31:1ff</a:t>
            </a:r>
          </a:p>
          <a:p>
            <a:pPr lvl="1"/>
            <a:r>
              <a:rPr lang="en-US" dirty="0"/>
              <a:t>Some advocated they give themselves up to the Assyrians. Isaiah 36</a:t>
            </a:r>
          </a:p>
          <a:p>
            <a:pPr lvl="1"/>
            <a:r>
              <a:rPr lang="en-US" dirty="0"/>
              <a:t>Others looked to the south, believing an alliance with Egypt would save them. Isaiah 30:6ff.</a:t>
            </a:r>
          </a:p>
          <a:p>
            <a:r>
              <a:rPr lang="en-US" dirty="0"/>
              <a:t>Isaiah was sent by God to warn the people to do neither.</a:t>
            </a:r>
          </a:p>
        </p:txBody>
      </p:sp>
      <p:sp>
        <p:nvSpPr>
          <p:cNvPr id="3" name="Slide Number Placeholder 2">
            <a:extLst>
              <a:ext uri="{FF2B5EF4-FFF2-40B4-BE49-F238E27FC236}">
                <a16:creationId xmlns:a16="http://schemas.microsoft.com/office/drawing/2014/main" id="{059D770C-2B43-4FA3-A10A-965E4BF60757}"/>
              </a:ext>
            </a:extLst>
          </p:cNvPr>
          <p:cNvSpPr>
            <a:spLocks noGrp="1"/>
          </p:cNvSpPr>
          <p:nvPr>
            <p:ph type="sldNum" sz="quarter" idx="12"/>
          </p:nvPr>
        </p:nvSpPr>
        <p:spPr/>
        <p:txBody>
          <a:bodyPr/>
          <a:lstStyle/>
          <a:p>
            <a:fld id="{48EC0A2F-2DF7-42AC-B514-2BE809C51AA2}" type="slidenum">
              <a:rPr lang="en-US" smtClean="0"/>
              <a:pPr/>
              <a:t>4</a:t>
            </a:fld>
            <a:endParaRPr lang="en-US"/>
          </a:p>
        </p:txBody>
      </p:sp>
      <p:sp>
        <p:nvSpPr>
          <p:cNvPr id="4" name="Title 3">
            <a:extLst>
              <a:ext uri="{FF2B5EF4-FFF2-40B4-BE49-F238E27FC236}">
                <a16:creationId xmlns:a16="http://schemas.microsoft.com/office/drawing/2014/main" id="{88B7E49C-3F9F-48CC-855B-7C17F30B4424}"/>
              </a:ext>
            </a:extLst>
          </p:cNvPr>
          <p:cNvSpPr>
            <a:spLocks noGrp="1"/>
          </p:cNvSpPr>
          <p:nvPr>
            <p:ph type="title"/>
          </p:nvPr>
        </p:nvSpPr>
        <p:spPr>
          <a:xfrm>
            <a:off x="457200" y="138252"/>
            <a:ext cx="8229600" cy="1415772"/>
          </a:xfrm>
        </p:spPr>
        <p:txBody>
          <a:bodyPr>
            <a:spAutoFit/>
          </a:bodyPr>
          <a:lstStyle/>
          <a:p>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ea typeface="+mj-ea"/>
                <a:cs typeface="+mj-cs"/>
              </a:rPr>
              <a:t>“There shall be stability in thy times” Isaiah </a:t>
            </a:r>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33:6</a:t>
            </a:r>
            <a:r>
              <a:rPr kumimoji="0" lang="en-US" sz="40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 (ASV)</a:t>
            </a:r>
            <a:endParaRPr lang="en-US" dirty="0">
              <a:solidFill>
                <a:schemeClr val="tx1"/>
              </a:solidFill>
            </a:endParaRPr>
          </a:p>
        </p:txBody>
      </p:sp>
    </p:spTree>
    <p:extLst>
      <p:ext uri="{BB962C8B-B14F-4D97-AF65-F5344CB8AC3E}">
        <p14:creationId xmlns:p14="http://schemas.microsoft.com/office/powerpoint/2010/main" val="871294456"/>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8AC193-EF32-494C-88DD-3001E834DFCC}"/>
              </a:ext>
            </a:extLst>
          </p:cNvPr>
          <p:cNvSpPr>
            <a:spLocks noGrp="1"/>
          </p:cNvSpPr>
          <p:nvPr>
            <p:ph idx="1"/>
          </p:nvPr>
        </p:nvSpPr>
        <p:spPr>
          <a:xfrm>
            <a:off x="405354" y="1481328"/>
            <a:ext cx="8356862" cy="4570482"/>
          </a:xfrm>
        </p:spPr>
        <p:txBody>
          <a:bodyPr wrap="square">
            <a:spAutoFit/>
          </a:bodyPr>
          <a:lstStyle/>
          <a:p>
            <a:pPr marL="109728" indent="0">
              <a:spcBef>
                <a:spcPts val="0"/>
              </a:spcBef>
              <a:buNone/>
            </a:pPr>
            <a:r>
              <a:rPr lang="en-US" dirty="0"/>
              <a:t>The Unstable Conditions Of Today.</a:t>
            </a:r>
            <a:endParaRPr lang="en-US" sz="2800" b="0" i="0" u="none" strike="noStrike" baseline="0" dirty="0"/>
          </a:p>
          <a:p>
            <a:pPr>
              <a:spcBef>
                <a:spcPts val="0"/>
              </a:spcBef>
            </a:pPr>
            <a:r>
              <a:rPr lang="en-US" sz="2800" b="0" i="0" u="none" strike="noStrike" baseline="0" dirty="0"/>
              <a:t>Many are common in every age - cf. Job 14:1</a:t>
            </a:r>
          </a:p>
          <a:p>
            <a:pPr lvl="1">
              <a:spcBef>
                <a:spcPts val="0"/>
              </a:spcBef>
            </a:pPr>
            <a:r>
              <a:rPr lang="en-US" sz="2600" i="0" u="none" strike="noStrike" baseline="0" dirty="0"/>
              <a:t>Sickness (Coronavirus, etc.)</a:t>
            </a:r>
          </a:p>
          <a:p>
            <a:pPr lvl="1">
              <a:spcBef>
                <a:spcPts val="0"/>
              </a:spcBef>
            </a:pPr>
            <a:r>
              <a:rPr lang="en-US" sz="2600" i="0" u="none" strike="noStrike" baseline="0" dirty="0"/>
              <a:t>Death</a:t>
            </a:r>
          </a:p>
          <a:p>
            <a:pPr lvl="1">
              <a:spcBef>
                <a:spcPts val="0"/>
              </a:spcBef>
            </a:pPr>
            <a:r>
              <a:rPr lang="en-US" sz="2600" i="0" u="none" strike="noStrike" baseline="0" dirty="0"/>
              <a:t>Natural disasters (Fire, Earthquakes, Hurricanes, Flooding, etc.)</a:t>
            </a:r>
          </a:p>
          <a:p>
            <a:pPr>
              <a:spcBef>
                <a:spcPts val="0"/>
              </a:spcBef>
            </a:pPr>
            <a:r>
              <a:rPr lang="en-US" sz="2800" b="0" i="0" u="none" strike="noStrike" baseline="0" dirty="0"/>
              <a:t>Some may be peculiar to our day and age</a:t>
            </a:r>
          </a:p>
          <a:p>
            <a:pPr lvl="1">
              <a:spcBef>
                <a:spcPts val="0"/>
              </a:spcBef>
            </a:pPr>
            <a:r>
              <a:rPr lang="en-US" sz="2600" b="0" i="0" u="none" strike="noStrike" baseline="0" dirty="0"/>
              <a:t>Environmental pollution</a:t>
            </a:r>
          </a:p>
          <a:p>
            <a:pPr lvl="1">
              <a:spcBef>
                <a:spcPts val="0"/>
              </a:spcBef>
            </a:pPr>
            <a:r>
              <a:rPr lang="en-US" sz="2600" b="0" i="0" u="none" strike="noStrike" baseline="0" dirty="0"/>
              <a:t>Economic problems, unemployment</a:t>
            </a:r>
          </a:p>
          <a:p>
            <a:pPr lvl="1">
              <a:spcBef>
                <a:spcPts val="0"/>
              </a:spcBef>
            </a:pPr>
            <a:r>
              <a:rPr lang="en-US" sz="2600" b="0" i="0" u="none" strike="noStrike" baseline="0" dirty="0"/>
              <a:t>AIDS, cancer, heart disease</a:t>
            </a:r>
          </a:p>
          <a:p>
            <a:pPr lvl="1">
              <a:spcBef>
                <a:spcPts val="0"/>
              </a:spcBef>
            </a:pPr>
            <a:r>
              <a:rPr lang="en-US" sz="2600" b="0" i="0" u="none" strike="noStrike" baseline="0" dirty="0"/>
              <a:t>Rage, Riots, drive-by shootings</a:t>
            </a:r>
          </a:p>
        </p:txBody>
      </p:sp>
      <p:sp>
        <p:nvSpPr>
          <p:cNvPr id="3" name="Slide Number Placeholder 2">
            <a:extLst>
              <a:ext uri="{FF2B5EF4-FFF2-40B4-BE49-F238E27FC236}">
                <a16:creationId xmlns:a16="http://schemas.microsoft.com/office/drawing/2014/main" id="{56B5F3FD-FCD2-45BD-91E3-B395EEB764F0}"/>
              </a:ext>
            </a:extLst>
          </p:cNvPr>
          <p:cNvSpPr>
            <a:spLocks noGrp="1"/>
          </p:cNvSpPr>
          <p:nvPr>
            <p:ph type="sldNum" sz="quarter" idx="12"/>
          </p:nvPr>
        </p:nvSpPr>
        <p:spPr/>
        <p:txBody>
          <a:bodyPr/>
          <a:lstStyle/>
          <a:p>
            <a:fld id="{48EC0A2F-2DF7-42AC-B514-2BE809C51AA2}" type="slidenum">
              <a:rPr lang="en-US" smtClean="0"/>
              <a:pPr/>
              <a:t>5</a:t>
            </a:fld>
            <a:endParaRPr lang="en-US"/>
          </a:p>
        </p:txBody>
      </p:sp>
      <p:sp>
        <p:nvSpPr>
          <p:cNvPr id="7" name="Title 3">
            <a:extLst>
              <a:ext uri="{FF2B5EF4-FFF2-40B4-BE49-F238E27FC236}">
                <a16:creationId xmlns:a16="http://schemas.microsoft.com/office/drawing/2014/main" id="{991AF78B-8A06-4730-B386-9FFCF09E9D77}"/>
              </a:ext>
            </a:extLst>
          </p:cNvPr>
          <p:cNvSpPr>
            <a:spLocks noGrp="1"/>
          </p:cNvSpPr>
          <p:nvPr>
            <p:ph type="title"/>
          </p:nvPr>
        </p:nvSpPr>
        <p:spPr>
          <a:xfrm>
            <a:off x="457200" y="138252"/>
            <a:ext cx="8229600" cy="1415772"/>
          </a:xfrm>
        </p:spPr>
        <p:txBody>
          <a:bodyPr>
            <a:spAutoFit/>
          </a:bodyPr>
          <a:lstStyle/>
          <a:p>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ea typeface="+mj-ea"/>
                <a:cs typeface="+mj-cs"/>
              </a:rPr>
              <a:t>“There shall be stability in thy times” Isaiah </a:t>
            </a:r>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33:6</a:t>
            </a:r>
            <a:r>
              <a:rPr kumimoji="0" lang="en-US" sz="40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 (ASV)</a:t>
            </a:r>
            <a:endParaRPr lang="en-US" dirty="0">
              <a:solidFill>
                <a:schemeClr val="tx1"/>
              </a:solidFill>
            </a:endParaRPr>
          </a:p>
        </p:txBody>
      </p:sp>
    </p:spTree>
    <p:extLst>
      <p:ext uri="{BB962C8B-B14F-4D97-AF65-F5344CB8AC3E}">
        <p14:creationId xmlns:p14="http://schemas.microsoft.com/office/powerpoint/2010/main" val="1920054681"/>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8AC193-EF32-494C-88DD-3001E834DFCC}"/>
              </a:ext>
            </a:extLst>
          </p:cNvPr>
          <p:cNvSpPr>
            <a:spLocks noGrp="1"/>
          </p:cNvSpPr>
          <p:nvPr>
            <p:ph idx="1"/>
          </p:nvPr>
        </p:nvSpPr>
        <p:spPr>
          <a:xfrm>
            <a:off x="457200" y="1566171"/>
            <a:ext cx="8229600" cy="3524042"/>
          </a:xfrm>
        </p:spPr>
        <p:txBody>
          <a:bodyPr>
            <a:spAutoFit/>
          </a:bodyPr>
          <a:lstStyle/>
          <a:p>
            <a:pPr marL="109728" indent="0">
              <a:buNone/>
            </a:pPr>
            <a:r>
              <a:rPr lang="en-US" dirty="0"/>
              <a:t>The Effect Of Such Things</a:t>
            </a:r>
          </a:p>
          <a:p>
            <a:r>
              <a:rPr lang="en-US" dirty="0"/>
              <a:t>Anxiety and fear.</a:t>
            </a:r>
          </a:p>
          <a:p>
            <a:r>
              <a:rPr lang="en-US" dirty="0"/>
              <a:t>Others react with depression (our age has been called the “age of anxiety” and the “age of the neurosis”).</a:t>
            </a:r>
          </a:p>
          <a:p>
            <a:r>
              <a:rPr lang="en-US" dirty="0"/>
              <a:t>Christians can be affected.</a:t>
            </a:r>
          </a:p>
          <a:p>
            <a:pPr lvl="1"/>
            <a:r>
              <a:rPr lang="en-US" dirty="0"/>
              <a:t>They may murmur or complain.</a:t>
            </a:r>
          </a:p>
          <a:p>
            <a:pPr lvl="1"/>
            <a:r>
              <a:rPr lang="en-US" dirty="0"/>
              <a:t>They may simply exist (“joylessness”).</a:t>
            </a:r>
          </a:p>
        </p:txBody>
      </p:sp>
      <p:sp>
        <p:nvSpPr>
          <p:cNvPr id="3" name="Slide Number Placeholder 2">
            <a:extLst>
              <a:ext uri="{FF2B5EF4-FFF2-40B4-BE49-F238E27FC236}">
                <a16:creationId xmlns:a16="http://schemas.microsoft.com/office/drawing/2014/main" id="{56B5F3FD-FCD2-45BD-91E3-B395EEB764F0}"/>
              </a:ext>
            </a:extLst>
          </p:cNvPr>
          <p:cNvSpPr>
            <a:spLocks noGrp="1"/>
          </p:cNvSpPr>
          <p:nvPr>
            <p:ph type="sldNum" sz="quarter" idx="12"/>
          </p:nvPr>
        </p:nvSpPr>
        <p:spPr/>
        <p:txBody>
          <a:bodyPr/>
          <a:lstStyle/>
          <a:p>
            <a:fld id="{48EC0A2F-2DF7-42AC-B514-2BE809C51AA2}" type="slidenum">
              <a:rPr lang="en-US" smtClean="0"/>
              <a:pPr/>
              <a:t>6</a:t>
            </a:fld>
            <a:endParaRPr lang="en-US"/>
          </a:p>
        </p:txBody>
      </p:sp>
      <p:sp>
        <p:nvSpPr>
          <p:cNvPr id="7" name="Title 3">
            <a:extLst>
              <a:ext uri="{FF2B5EF4-FFF2-40B4-BE49-F238E27FC236}">
                <a16:creationId xmlns:a16="http://schemas.microsoft.com/office/drawing/2014/main" id="{F9D08EBC-5994-4E63-BCC6-5A060C439D27}"/>
              </a:ext>
            </a:extLst>
          </p:cNvPr>
          <p:cNvSpPr>
            <a:spLocks noGrp="1"/>
          </p:cNvSpPr>
          <p:nvPr>
            <p:ph type="title"/>
          </p:nvPr>
        </p:nvSpPr>
        <p:spPr>
          <a:xfrm>
            <a:off x="457200" y="138252"/>
            <a:ext cx="8229600" cy="1415772"/>
          </a:xfrm>
        </p:spPr>
        <p:txBody>
          <a:bodyPr>
            <a:spAutoFit/>
          </a:bodyPr>
          <a:lstStyle/>
          <a:p>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ea typeface="+mj-ea"/>
                <a:cs typeface="+mj-cs"/>
              </a:rPr>
              <a:t>“There shall be stability in thy times” Isaiah </a:t>
            </a:r>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33:6</a:t>
            </a:r>
            <a:r>
              <a:rPr kumimoji="0" lang="en-US" sz="40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 (ASV)</a:t>
            </a:r>
            <a:endParaRPr lang="en-US" dirty="0">
              <a:solidFill>
                <a:schemeClr val="tx1"/>
              </a:solidFill>
            </a:endParaRPr>
          </a:p>
        </p:txBody>
      </p:sp>
    </p:spTree>
    <p:extLst>
      <p:ext uri="{BB962C8B-B14F-4D97-AF65-F5344CB8AC3E}">
        <p14:creationId xmlns:p14="http://schemas.microsoft.com/office/powerpoint/2010/main" val="4107646438"/>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10B68A-50B0-4E65-B079-D64D1240C5EB}"/>
              </a:ext>
            </a:extLst>
          </p:cNvPr>
          <p:cNvSpPr>
            <a:spLocks noGrp="1"/>
          </p:cNvSpPr>
          <p:nvPr>
            <p:ph idx="1"/>
          </p:nvPr>
        </p:nvSpPr>
        <p:spPr>
          <a:xfrm>
            <a:off x="457200" y="1613306"/>
            <a:ext cx="8229600" cy="4088299"/>
          </a:xfrm>
        </p:spPr>
        <p:txBody>
          <a:bodyPr>
            <a:spAutoFit/>
          </a:bodyPr>
          <a:lstStyle/>
          <a:p>
            <a:pPr marL="109728" indent="0">
              <a:buNone/>
            </a:pPr>
            <a:r>
              <a:rPr lang="en-US" dirty="0"/>
              <a:t>Yet Some Are Not Disturbed By Such Things.</a:t>
            </a:r>
          </a:p>
          <a:p>
            <a:r>
              <a:rPr lang="en-US" dirty="0"/>
              <a:t>Even though they experience the same things which devastate others. James 1:2</a:t>
            </a:r>
          </a:p>
          <a:p>
            <a:r>
              <a:rPr lang="en-US" dirty="0"/>
              <a:t>The same financial crises, diseases, uncertainties, etc. Philippians 4:10-13</a:t>
            </a:r>
          </a:p>
          <a:p>
            <a:r>
              <a:rPr lang="en-US" dirty="0"/>
              <a:t>Somehow they still find cause for great joy and stability in their lives!</a:t>
            </a:r>
          </a:p>
          <a:p>
            <a:pPr marL="109728" indent="0">
              <a:buNone/>
            </a:pPr>
            <a:endParaRPr lang="en-US" dirty="0"/>
          </a:p>
          <a:p>
            <a:r>
              <a:rPr lang="en-US" dirty="0"/>
              <a:t>Why the different reaction?</a:t>
            </a:r>
          </a:p>
        </p:txBody>
      </p:sp>
      <p:sp>
        <p:nvSpPr>
          <p:cNvPr id="3" name="Slide Number Placeholder 2">
            <a:extLst>
              <a:ext uri="{FF2B5EF4-FFF2-40B4-BE49-F238E27FC236}">
                <a16:creationId xmlns:a16="http://schemas.microsoft.com/office/drawing/2014/main" id="{0CD8B58D-6453-4FA8-A6B3-EBC72698C5E0}"/>
              </a:ext>
            </a:extLst>
          </p:cNvPr>
          <p:cNvSpPr>
            <a:spLocks noGrp="1"/>
          </p:cNvSpPr>
          <p:nvPr>
            <p:ph type="sldNum" sz="quarter" idx="12"/>
          </p:nvPr>
        </p:nvSpPr>
        <p:spPr/>
        <p:txBody>
          <a:bodyPr/>
          <a:lstStyle/>
          <a:p>
            <a:fld id="{48EC0A2F-2DF7-42AC-B514-2BE809C51AA2}" type="slidenum">
              <a:rPr lang="en-US" smtClean="0"/>
              <a:pPr/>
              <a:t>7</a:t>
            </a:fld>
            <a:endParaRPr lang="en-US"/>
          </a:p>
        </p:txBody>
      </p:sp>
      <p:sp>
        <p:nvSpPr>
          <p:cNvPr id="7" name="Title 3">
            <a:extLst>
              <a:ext uri="{FF2B5EF4-FFF2-40B4-BE49-F238E27FC236}">
                <a16:creationId xmlns:a16="http://schemas.microsoft.com/office/drawing/2014/main" id="{FBCBB17E-B9F4-42FE-814F-2DF5007BC59E}"/>
              </a:ext>
            </a:extLst>
          </p:cNvPr>
          <p:cNvSpPr>
            <a:spLocks noGrp="1"/>
          </p:cNvSpPr>
          <p:nvPr>
            <p:ph type="title"/>
          </p:nvPr>
        </p:nvSpPr>
        <p:spPr>
          <a:xfrm>
            <a:off x="457200" y="138252"/>
            <a:ext cx="8229600" cy="1415772"/>
          </a:xfrm>
        </p:spPr>
        <p:txBody>
          <a:bodyPr>
            <a:spAutoFit/>
          </a:bodyPr>
          <a:lstStyle/>
          <a:p>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ea typeface="+mj-ea"/>
                <a:cs typeface="+mj-cs"/>
              </a:rPr>
              <a:t>“There shall be stability in thy times” Isaiah </a:t>
            </a:r>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33:6</a:t>
            </a:r>
            <a:r>
              <a:rPr kumimoji="0" lang="en-US" sz="40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 (ASV)</a:t>
            </a:r>
            <a:endParaRPr lang="en-US" dirty="0">
              <a:solidFill>
                <a:schemeClr val="tx1"/>
              </a:solidFill>
            </a:endParaRPr>
          </a:p>
        </p:txBody>
      </p:sp>
    </p:spTree>
    <p:extLst>
      <p:ext uri="{BB962C8B-B14F-4D97-AF65-F5344CB8AC3E}">
        <p14:creationId xmlns:p14="http://schemas.microsoft.com/office/powerpoint/2010/main" val="3993321301"/>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D8BB3E-2CB7-4A35-8083-E5B02F807B6B}"/>
              </a:ext>
            </a:extLst>
          </p:cNvPr>
          <p:cNvSpPr>
            <a:spLocks noGrp="1"/>
          </p:cNvSpPr>
          <p:nvPr>
            <p:ph idx="1"/>
          </p:nvPr>
        </p:nvSpPr>
        <p:spPr>
          <a:xfrm>
            <a:off x="457200" y="1481328"/>
            <a:ext cx="8229600" cy="4037003"/>
          </a:xfrm>
        </p:spPr>
        <p:txBody>
          <a:bodyPr>
            <a:spAutoFit/>
          </a:bodyPr>
          <a:lstStyle/>
          <a:p>
            <a:pPr marL="109728" indent="0">
              <a:buNone/>
            </a:pPr>
            <a:r>
              <a:rPr lang="en-US" b="1" dirty="0"/>
              <a:t>How? </a:t>
            </a:r>
            <a:r>
              <a:rPr lang="en-US" i="1" dirty="0"/>
              <a:t>“Wisdom and knowledge will be the stability of your times” (NKJV)</a:t>
            </a:r>
          </a:p>
          <a:p>
            <a:pPr marL="109728" indent="0">
              <a:buNone/>
            </a:pPr>
            <a:endParaRPr lang="en-US" i="1" dirty="0"/>
          </a:p>
          <a:p>
            <a:r>
              <a:rPr lang="en-US" dirty="0"/>
              <a:t>By guiding and protecting one from the pitfalls of life. Proverbs 2:1-5, 6-22</a:t>
            </a:r>
          </a:p>
          <a:p>
            <a:r>
              <a:rPr lang="en-US" dirty="0"/>
              <a:t>By providing comfort and confidence in times of turmoil. Proverbs 3:13-26</a:t>
            </a:r>
          </a:p>
          <a:p>
            <a:r>
              <a:rPr lang="en-US" dirty="0"/>
              <a:t>God is willing to provide such wisdom to those willing to look to Him! James 1:5-8</a:t>
            </a:r>
          </a:p>
        </p:txBody>
      </p:sp>
      <p:sp>
        <p:nvSpPr>
          <p:cNvPr id="3" name="Slide Number Placeholder 2">
            <a:extLst>
              <a:ext uri="{FF2B5EF4-FFF2-40B4-BE49-F238E27FC236}">
                <a16:creationId xmlns:a16="http://schemas.microsoft.com/office/drawing/2014/main" id="{003401D7-CA64-4997-890C-89476E8E8128}"/>
              </a:ext>
            </a:extLst>
          </p:cNvPr>
          <p:cNvSpPr>
            <a:spLocks noGrp="1"/>
          </p:cNvSpPr>
          <p:nvPr>
            <p:ph type="sldNum" sz="quarter" idx="12"/>
          </p:nvPr>
        </p:nvSpPr>
        <p:spPr/>
        <p:txBody>
          <a:bodyPr/>
          <a:lstStyle/>
          <a:p>
            <a:fld id="{48EC0A2F-2DF7-42AC-B514-2BE809C51AA2}" type="slidenum">
              <a:rPr lang="en-US" smtClean="0"/>
              <a:pPr/>
              <a:t>8</a:t>
            </a:fld>
            <a:endParaRPr lang="en-US"/>
          </a:p>
        </p:txBody>
      </p:sp>
      <p:sp>
        <p:nvSpPr>
          <p:cNvPr id="7" name="Title 3">
            <a:extLst>
              <a:ext uri="{FF2B5EF4-FFF2-40B4-BE49-F238E27FC236}">
                <a16:creationId xmlns:a16="http://schemas.microsoft.com/office/drawing/2014/main" id="{D4782005-7A24-4E32-A475-594D6A253102}"/>
              </a:ext>
            </a:extLst>
          </p:cNvPr>
          <p:cNvSpPr>
            <a:spLocks noGrp="1"/>
          </p:cNvSpPr>
          <p:nvPr>
            <p:ph type="title"/>
          </p:nvPr>
        </p:nvSpPr>
        <p:spPr>
          <a:xfrm>
            <a:off x="457200" y="138252"/>
            <a:ext cx="8229600" cy="1415772"/>
          </a:xfrm>
        </p:spPr>
        <p:txBody>
          <a:bodyPr>
            <a:spAutoFit/>
          </a:bodyPr>
          <a:lstStyle/>
          <a:p>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ea typeface="+mj-ea"/>
                <a:cs typeface="+mj-cs"/>
              </a:rPr>
              <a:t>“There shall be stability in thy times” Isaiah </a:t>
            </a:r>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33:6</a:t>
            </a:r>
            <a:r>
              <a:rPr kumimoji="0" lang="en-US" sz="40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 (ASV)</a:t>
            </a:r>
            <a:endParaRPr lang="en-US" dirty="0">
              <a:solidFill>
                <a:schemeClr val="tx1"/>
              </a:solidFill>
            </a:endParaRPr>
          </a:p>
        </p:txBody>
      </p:sp>
    </p:spTree>
    <p:extLst>
      <p:ext uri="{BB962C8B-B14F-4D97-AF65-F5344CB8AC3E}">
        <p14:creationId xmlns:p14="http://schemas.microsoft.com/office/powerpoint/2010/main" val="860727948"/>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D8BB3E-2CB7-4A35-8083-E5B02F807B6B}"/>
              </a:ext>
            </a:extLst>
          </p:cNvPr>
          <p:cNvSpPr>
            <a:spLocks noGrp="1"/>
          </p:cNvSpPr>
          <p:nvPr>
            <p:ph idx="1"/>
          </p:nvPr>
        </p:nvSpPr>
        <p:spPr>
          <a:xfrm>
            <a:off x="130968" y="1396397"/>
            <a:ext cx="8793957" cy="4755148"/>
          </a:xfrm>
        </p:spPr>
        <p:txBody>
          <a:bodyPr wrap="square">
            <a:spAutoFit/>
          </a:bodyPr>
          <a:lstStyle/>
          <a:p>
            <a:pPr marL="109728" indent="0">
              <a:spcBef>
                <a:spcPts val="0"/>
              </a:spcBef>
              <a:buNone/>
            </a:pPr>
            <a:r>
              <a:rPr lang="en-US" b="1" dirty="0"/>
              <a:t>How?</a:t>
            </a:r>
          </a:p>
          <a:p>
            <a:pPr>
              <a:spcBef>
                <a:spcPts val="0"/>
              </a:spcBef>
            </a:pPr>
            <a:r>
              <a:rPr lang="en-US" sz="2800" i="1" u="none" strike="noStrike" baseline="0" dirty="0"/>
              <a:t>“</a:t>
            </a:r>
            <a:r>
              <a:rPr lang="en-US" sz="2800" b="1" i="1" dirty="0"/>
              <a:t>A</a:t>
            </a:r>
            <a:r>
              <a:rPr lang="en-US" sz="2800" b="1" i="1" u="none" strike="noStrike" baseline="0" dirty="0"/>
              <a:t>bundance (</a:t>
            </a:r>
            <a:r>
              <a:rPr lang="en-US" sz="2800" b="1" i="1" dirty="0"/>
              <a:t>strength NKJV ) </a:t>
            </a:r>
            <a:r>
              <a:rPr lang="en-US" sz="2800" b="1" i="1" u="none" strike="noStrike" baseline="0" dirty="0"/>
              <a:t>of salvation</a:t>
            </a:r>
            <a:r>
              <a:rPr lang="en-US" sz="2800" i="1" u="none" strike="noStrike" baseline="0" dirty="0"/>
              <a:t>”</a:t>
            </a:r>
          </a:p>
          <a:p>
            <a:pPr lvl="1">
              <a:spcBef>
                <a:spcPts val="0"/>
              </a:spcBef>
            </a:pPr>
            <a:r>
              <a:rPr lang="en-US" sz="2400" b="0" i="0" u="none" strike="noStrike" baseline="0" dirty="0"/>
              <a:t>The salvation of the Lord can help us face DEATH</a:t>
            </a:r>
          </a:p>
          <a:p>
            <a:pPr lvl="1">
              <a:spcBef>
                <a:spcPts val="0"/>
              </a:spcBef>
            </a:pPr>
            <a:r>
              <a:rPr lang="en-US" sz="2400" b="0" i="0" u="none" strike="noStrike" baseline="0" dirty="0"/>
              <a:t>If we know the Lord will save us in eternity, we can better face the adverse circumstances of this life.</a:t>
            </a:r>
          </a:p>
          <a:p>
            <a:pPr>
              <a:spcBef>
                <a:spcPts val="0"/>
              </a:spcBef>
            </a:pPr>
            <a:r>
              <a:rPr lang="en-US" sz="2800" b="0" i="0" u="none" strike="noStrike" baseline="0" dirty="0"/>
              <a:t>The Example of Paul:</a:t>
            </a:r>
          </a:p>
          <a:p>
            <a:pPr lvl="1">
              <a:spcBef>
                <a:spcPts val="0"/>
              </a:spcBef>
            </a:pPr>
            <a:r>
              <a:rPr lang="en-US" sz="2400" b="0" i="0" u="none" strike="noStrike" baseline="0" dirty="0"/>
              <a:t>He had a strong hope. 2 Corinthians 5:1, 5-8</a:t>
            </a:r>
          </a:p>
          <a:p>
            <a:pPr lvl="1">
              <a:spcBef>
                <a:spcPts val="0"/>
              </a:spcBef>
            </a:pPr>
            <a:r>
              <a:rPr lang="en-US" sz="2400" b="0" i="0" u="none" strike="noStrike" baseline="0" dirty="0"/>
              <a:t>His attitude as a result of that hope.</a:t>
            </a:r>
            <a:br>
              <a:rPr lang="en-US" sz="2400" b="0" i="0" u="none" strike="noStrike" baseline="0" dirty="0"/>
            </a:br>
            <a:r>
              <a:rPr lang="en-US" sz="2400" b="0" i="0" u="none" strike="noStrike" baseline="0" dirty="0"/>
              <a:t>2 Corinthians 4:16-18; Romans 8:18, 31-39</a:t>
            </a:r>
          </a:p>
          <a:p>
            <a:pPr lvl="1">
              <a:spcBef>
                <a:spcPts val="0"/>
              </a:spcBef>
            </a:pPr>
            <a:r>
              <a:rPr lang="en-US" sz="2400" dirty="0"/>
              <a:t>His instruction</a:t>
            </a:r>
            <a:r>
              <a:rPr lang="en-US" sz="2400" i="1" dirty="0"/>
              <a:t>: </a:t>
            </a:r>
            <a:r>
              <a:rPr lang="en-US" sz="2400" b="0" i="1" u="none" strike="noStrike" baseline="0" dirty="0"/>
              <a:t>“lay hold on the life eternal”</a:t>
            </a:r>
            <a:br>
              <a:rPr lang="en-US" sz="2400" b="0" u="none" strike="noStrike" baseline="0" dirty="0"/>
            </a:br>
            <a:r>
              <a:rPr lang="en-US" sz="2400" b="0" u="none" strike="noStrike" baseline="0" dirty="0"/>
              <a:t>1 Timothy 6:12</a:t>
            </a:r>
          </a:p>
          <a:p>
            <a:pPr>
              <a:spcBef>
                <a:spcPts val="0"/>
              </a:spcBef>
            </a:pPr>
            <a:r>
              <a:rPr lang="en-US" sz="2800" dirty="0"/>
              <a:t>The Example of Abraham. Hebrews 11:10</a:t>
            </a:r>
          </a:p>
        </p:txBody>
      </p:sp>
      <p:sp>
        <p:nvSpPr>
          <p:cNvPr id="3" name="Slide Number Placeholder 2">
            <a:extLst>
              <a:ext uri="{FF2B5EF4-FFF2-40B4-BE49-F238E27FC236}">
                <a16:creationId xmlns:a16="http://schemas.microsoft.com/office/drawing/2014/main" id="{003401D7-CA64-4997-890C-89476E8E8128}"/>
              </a:ext>
            </a:extLst>
          </p:cNvPr>
          <p:cNvSpPr>
            <a:spLocks noGrp="1"/>
          </p:cNvSpPr>
          <p:nvPr>
            <p:ph type="sldNum" sz="quarter" idx="12"/>
          </p:nvPr>
        </p:nvSpPr>
        <p:spPr/>
        <p:txBody>
          <a:bodyPr/>
          <a:lstStyle/>
          <a:p>
            <a:fld id="{48EC0A2F-2DF7-42AC-B514-2BE809C51AA2}" type="slidenum">
              <a:rPr lang="en-US" smtClean="0"/>
              <a:pPr/>
              <a:t>9</a:t>
            </a:fld>
            <a:endParaRPr lang="en-US"/>
          </a:p>
        </p:txBody>
      </p:sp>
      <p:sp>
        <p:nvSpPr>
          <p:cNvPr id="7" name="Title 3">
            <a:extLst>
              <a:ext uri="{FF2B5EF4-FFF2-40B4-BE49-F238E27FC236}">
                <a16:creationId xmlns:a16="http://schemas.microsoft.com/office/drawing/2014/main" id="{C40C8E8B-5651-4DDB-897B-7612A4127BE2}"/>
              </a:ext>
            </a:extLst>
          </p:cNvPr>
          <p:cNvSpPr>
            <a:spLocks noGrp="1"/>
          </p:cNvSpPr>
          <p:nvPr>
            <p:ph type="title"/>
          </p:nvPr>
        </p:nvSpPr>
        <p:spPr>
          <a:xfrm>
            <a:off x="457200" y="138252"/>
            <a:ext cx="8229600" cy="1415772"/>
          </a:xfrm>
        </p:spPr>
        <p:txBody>
          <a:bodyPr>
            <a:spAutoFit/>
          </a:bodyPr>
          <a:lstStyle/>
          <a:p>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ea typeface="+mj-ea"/>
                <a:cs typeface="+mj-cs"/>
              </a:rPr>
              <a:t>“There shall be stability in thy times” Isaiah </a:t>
            </a:r>
            <a:r>
              <a:rPr kumimoji="0" lang="en-US" sz="43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33:6</a:t>
            </a:r>
            <a:r>
              <a:rPr kumimoji="0" lang="en-US" sz="40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Lucida Sans Unicode"/>
              </a:rPr>
              <a:t> (ASV)</a:t>
            </a:r>
            <a:endParaRPr lang="en-US" dirty="0">
              <a:solidFill>
                <a:schemeClr val="tx1"/>
              </a:solidFill>
            </a:endParaRPr>
          </a:p>
        </p:txBody>
      </p:sp>
    </p:spTree>
    <p:extLst>
      <p:ext uri="{BB962C8B-B14F-4D97-AF65-F5344CB8AC3E}">
        <p14:creationId xmlns:p14="http://schemas.microsoft.com/office/powerpoint/2010/main" val="4023017519"/>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118</TotalTime>
  <Words>1117</Words>
  <Application>Microsoft Office PowerPoint</Application>
  <PresentationFormat>On-screen Show (4:3)</PresentationFormat>
  <Paragraphs>97</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Lucida Sans Unicode</vt:lpstr>
      <vt:lpstr>Verdana</vt:lpstr>
      <vt:lpstr>Wingdings 2</vt:lpstr>
      <vt:lpstr>Wingdings 3</vt:lpstr>
      <vt:lpstr>Concourse</vt:lpstr>
      <vt:lpstr>Stability In Your Times</vt:lpstr>
      <vt:lpstr>This World Can Be A Cruel Place</vt:lpstr>
      <vt:lpstr>This World Can Be A Cruel Place</vt:lpstr>
      <vt:lpstr>“There shall be stability in thy times” Isaiah 33:6 (ASV)</vt:lpstr>
      <vt:lpstr>“There shall be stability in thy times” Isaiah 33:6 (ASV)</vt:lpstr>
      <vt:lpstr>“There shall be stability in thy times” Isaiah 33:6 (ASV)</vt:lpstr>
      <vt:lpstr>“There shall be stability in thy times” Isaiah 33:6 (ASV)</vt:lpstr>
      <vt:lpstr>“There shall be stability in thy times” Isaiah 33:6 (ASV)</vt:lpstr>
      <vt:lpstr>“There shall be stability in thy times” Isaiah 33:6 (ASV)</vt:lpstr>
      <vt:lpstr>“There shall be stability in thy times” Isaiah 33:6 (ASV)</vt:lpstr>
      <vt:lpstr>“There shall be stability in thy times” Isaiah 33:6 (ASV)</vt:lpstr>
      <vt:lpstr>“There shall be stability in thy times” Isaiah 33:6 (ASV)</vt:lpstr>
      <vt:lpstr>“There shall be stability in thy times” Isaiah 33:6 (ASV)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“There shall be stability in thy times”</dc:title>
  <dc:creator>mgalloway2715@gmail.com</dc:creator>
  <cp:lastModifiedBy>Richard Lidh</cp:lastModifiedBy>
  <cp:revision>20</cp:revision>
  <cp:lastPrinted>2020-09-13T03:27:11Z</cp:lastPrinted>
  <dcterms:created xsi:type="dcterms:W3CDTF">2020-09-13T01:13:22Z</dcterms:created>
  <dcterms:modified xsi:type="dcterms:W3CDTF">2020-09-13T03:27:14Z</dcterms:modified>
</cp:coreProperties>
</file>